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slideMasters/slideMaster29.xml" ContentType="application/vnd.openxmlformats-officedocument.presentationml.slideMaster+xml"/>
  <ns0:Override PartName="/ppt/slides/slide29.xml" ContentType="application/vnd.openxmlformats-officedocument.presentationml.slide+xml"/>
  <ns0:Override PartName="/ppt/slideMasters/slideMaster30.xml" ContentType="application/vnd.openxmlformats-officedocument.presentationml.slideMaster+xml"/>
  <ns0:Override PartName="/ppt/slides/slide30.xml" ContentType="application/vnd.openxmlformats-officedocument.presentationml.slide+xml"/>
  <ns0:Override PartName="/ppt/slideMasters/slideMaster31.xml" ContentType="application/vnd.openxmlformats-officedocument.presentationml.slideMaster+xml"/>
  <ns0:Override PartName="/ppt/slides/slide31.xml" ContentType="application/vnd.openxmlformats-officedocument.presentationml.slide+xml"/>
  <ns0:Override PartName="/ppt/slideMasters/slideMaster32.xml" ContentType="application/vnd.openxmlformats-officedocument.presentationml.slideMaster+xml"/>
  <ns0:Override PartName="/ppt/slides/slide32.xml" ContentType="application/vnd.openxmlformats-officedocument.presentationml.slide+xml"/>
  <ns0:Override PartName="/ppt/slideMasters/slideMaster33.xml" ContentType="application/vnd.openxmlformats-officedocument.presentationml.slideMaster+xml"/>
  <ns0:Override PartName="/ppt/slides/slide33.xml" ContentType="application/vnd.openxmlformats-officedocument.presentationml.slide+xml"/>
  <ns0:Override PartName="/ppt/slideMasters/slideMaster34.xml" ContentType="application/vnd.openxmlformats-officedocument.presentationml.slideMaster+xml"/>
  <ns0:Override PartName="/ppt/slides/slide34.xml" ContentType="application/vnd.openxmlformats-officedocument.presentationml.slide+xml"/>
  <ns0:Override PartName="/ppt/slideMasters/slideMaster35.xml" ContentType="application/vnd.openxmlformats-officedocument.presentationml.slideMaster+xml"/>
  <ns0:Override PartName="/ppt/slides/slide35.xml" ContentType="application/vnd.openxmlformats-officedocument.presentationml.slide+xml"/>
  <ns0:Override PartName="/ppt/slideMasters/slideMaster36.xml" ContentType="application/vnd.openxmlformats-officedocument.presentationml.slideMaster+xml"/>
  <ns0:Override PartName="/ppt/slides/slide36.xml" ContentType="application/vnd.openxmlformats-officedocument.presentationml.slide+xml"/>
  <ns0:Override PartName="/ppt/slideMasters/slideMaster37.xml" ContentType="application/vnd.openxmlformats-officedocument.presentationml.slideMaster+xml"/>
  <ns0:Override PartName="/ppt/slides/slide37.xml" ContentType="application/vnd.openxmlformats-officedocument.presentationml.slide+xml"/>
  <ns0:Override PartName="/ppt/slideMasters/slideMaster38.xml" ContentType="application/vnd.openxmlformats-officedocument.presentationml.slideMaster+xml"/>
  <ns0:Override PartName="/ppt/slides/slide38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ppt/notesSlides/notesSlide29.xml" ContentType="application/vnd.openxmlformats-officedocument.presentationml.notesSlide+xml"/>
  <ns0:Override PartName="/ppt/notesSlides/notesSlide30.xml" ContentType="application/vnd.openxmlformats-officedocument.presentationml.notesSlide+xml"/>
  <ns0:Override PartName="/ppt/notesSlides/notesSlide31.xml" ContentType="application/vnd.openxmlformats-officedocument.presentationml.notesSlide+xml"/>
  <ns0:Override PartName="/ppt/notesSlides/notesSlide32.xml" ContentType="application/vnd.openxmlformats-officedocument.presentationml.notesSlide+xml"/>
  <ns0:Override PartName="/ppt/notesSlides/notesSlide33.xml" ContentType="application/vnd.openxmlformats-officedocument.presentationml.notesSlide+xml"/>
  <ns0:Override PartName="/ppt/notesSlides/notesSlide34.xml" ContentType="application/vnd.openxmlformats-officedocument.presentationml.notesSlide+xml"/>
  <ns0:Override PartName="/ppt/notesSlides/notesSlide35.xml" ContentType="application/vnd.openxmlformats-officedocument.presentationml.notesSlide+xml"/>
  <ns0:Override PartName="/ppt/notesSlides/notesSlide36.xml" ContentType="application/vnd.openxmlformats-officedocument.presentationml.notesSlide+xml"/>
  <ns0:Override PartName="/ppt/notesSlides/notesSlide37.xml" ContentType="application/vnd.openxmlformats-officedocument.presentationml.notesSlide+xml"/>
  <ns0:Override PartName="/ppt/notesSlides/notesSlide38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image" Target="../media/image-2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image" Target="../media/image-3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e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eg"/><Relationship Id="rId2" Type="http://schemas.openxmlformats.org/officeDocument/2006/relationships/image" Target="../media/image-3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e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e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e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flagOS发展规划书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开源商业创新营项目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2976563"/>
            <a:ext cx="604838" cy="114300"/>
          </a:xfrm>
          <a:prstGeom prst="rect">
            <a:avLst/>
          </a:prstGeom>
          <a:solidFill>
            <a:srgbClr val="AE9CE2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徐黄煜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原理解析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深度解析FlagTree编译器与FlagGEMs算子库如何实现‘一次开发，多芯部署’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6888" y="2197894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085850" y="2588419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统一接口层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085850" y="2878931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通过标准化AI算子接口，屏蔽底层芯片差异，实现模型代码无缝迁移。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48062" y="2197894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67025" y="2588419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智能编译优化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67025" y="2878931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利用编译技术自动映射计算图，完成算子融合与内存优化，提升执行效率。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29238" y="2197894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48200" y="2588419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跨芯协同执行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48200" y="2878931"/>
            <a:ext cx="16287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依托运行时动态调度，支持模型在昇腾、寒武纪等异构芯片上高效协同。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10413" y="2197894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429375" y="2588419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端到端验证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429375" y="2878931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通过Triton-Copilot辅助生成与验证算子代码，确保跨平台一致性与性能最优。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0436" b="10436"/>
          <a:stretch/>
        </p:blipFill>
        <p:spPr>
          <a:xfrm>
            <a:off x="0" y="0"/>
            <a:ext cx="9144000" cy="1447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数据结果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通过性能对比数据可视化呈现多芯片适配效率领先优势</a:t>
            </a:r>
            <a:endParaRPr lang="en-US" sz="12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（如Qwen2.5-7B推理提速40%）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638300"/>
            <a:ext cx="8382000" cy="27384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4194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统一栈支持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3671888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FlagOS统一栈为Qwen2.5-7B提供底层支撑，实现跨芯片兼容性，提升系统集成效率。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4431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性能显著提升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69557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跨芯片推理性能平均提升40%，在多种硬件平台上实现更高效的模型运行表现。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6764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AI算子优化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19288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依托FlagGEMs深度优化主流芯片AI算子，提升执行效率与计算资源利用率。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7811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智能调度技术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20335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FlagTree编译器自动识别硬件特征，动态生成最优执行计划，增强适配能力。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5479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一次编译多芯运行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280035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实现代码一次编译即可在不同芯片高效运行，降低部署复杂度与维护成本。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3147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实测加速效果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3567112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在华为昇腾、寒武纪MLU等平台提速10%至50%，验证了框架的广泛适用性与优势。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工具提效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揭示Triton-Copilot等AI辅助工具如何降低算子开发门槛，加速生态创新循环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自然语言驱动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开发者用自然语言描述算子功能，Triton-Copilot自动生成可运行的CUDA/Triton代码，大幅降低编程门槛。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跨芯片兼容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生成代码自动适配多种AI芯片，实现一次开发、多芯部署，减少重复性开发工作量。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闭环验证优化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2956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集成FlagPerf评测工具，自动生成性能报告并推荐优化方案，加速迭代效率。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生态协同创新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2956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支持私有化部署与社区共享双模式，促进企业定制与开源贡献良性循环。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生态体系与资源联动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0543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2429" r="2429" t="0" b="0"/>
          <a:stretch/>
        </p:blipFill>
        <p:spPr>
          <a:xfrm>
            <a:off x="0" y="0"/>
            <a:ext cx="9144000" cy="54054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生态网络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构建‘开发者—企业—高校’三位一体的繁荣生态网络结构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37861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8385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开源贡献激励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4090988"/>
            <a:ext cx="23622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通过开源项目吸引全球开发者参与核心开发，提升代码质量和创新效率。建立透明的贡献机制，增强社区信任与活跃度。持续优化开发者体验以促进长期投入。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6527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社区互动建设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905125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加强社区交流与协作，组织技术分享和黑客松活动。及时响应开发者需求，形成良性反馈循环。推动共识形成与技术演进同步。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成长路径设计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1719263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为开发者提供清晰的成长通道和认证体系。鼓励从参与者到维护者的角色转变。通过激励机制提升归属感与贡献意愿。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6764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产业生态协同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1928813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联合芯片厂商、软件企业和云服务商推进标准统一。加速技术栈的商业适配与规模化落地。构建跨平台兼容的技术闭环。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8622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标准落地推进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311467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推动核心技术标准在行业内的广泛应用。通过联合解决方案验证标准可行性。促进上下游产业链协同发展。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8385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高校合作育人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4090988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与顶尖高校共建课程体系，培养前沿技术人才。开展联合科研项目，促进理论与实践融合。建立实习与孵化机制，输送高质量开发者资源。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合作伙伴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展示已接入的17+芯片厂商、30+主流模型及合作伙伴矩阵（华为、寒武纪、浪潮等）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芯片生态覆盖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已接入17+芯片厂商，涵盖华为昇腾、寒武纪、浪潮等主流国产芯片，实现硬件层广泛兼容。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模型资源丰富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支持30+主流开源模型，包括Qwen、Llama、GLM4.5等，覆盖语言、多模态与具身智能场景。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企业合作矩阵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汇聚华为、寒武纪、浪潮等头部企业，形成从芯片到应用的全栈协同生态网络。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科研机构联动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联合清华、北大等高校及智源研究院，推动标准共建与前沿技术落地验证。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平台整合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打通GitHub、Hugging Face、ModelScope等第三方平台实现资源无缝流转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GitHub深度集成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所有组件仓库直连GitHub，支持一键Fork、在线提交贡献，实时同步开发者榜单与代码更新动态。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模型库无缝对接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在模型仓库页面嵌入Hugging Face与ModelScope搜索入口，实现适配模型一键跳转与下载。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资源状态同步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5193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展示模型在各平台的迁移状态标签，如‘已适配11款芯片’，提升资源可信度与使用效率。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跨平台开发闭环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从Demo生成代码到GitHub提交，再到第三方模型调用，构建完整无断点的开发者工作流。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激励机制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设计分层激励机制：从贡献者榜单到专家认证，激活社区自驱力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成长路径清晰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构建新手→贡献者→核心开发者→社区维护者的四级晋升路径，明确各阶段权益与能力要求。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贡献实时可见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集成GitHub数据动态展示贡献者榜单，代码提交、文档改进均计入社区积分，提升成就感。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认证驱动发展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推出FlagOS认证工程师体系，联动华为、寒武纪等企业实现人才推荐与优先录用。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用户增长与参与路径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规划三级用户成长路径：新手→贡献者→核心维护者的闭环晋升机制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33051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20383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新手引导设计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2290763"/>
            <a:ext cx="170021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通过10分钟教程和交互式指导，帮助开发者快速了解社区运作，显著降低入门门槛。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20383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低门槛任务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2290763"/>
            <a:ext cx="170021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设置文档纠错、示例完善等简单任务，鼓励新用户参与贡献，提升参与感与归属感。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20383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贡献可视化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2290763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同步GitHub数据，将用户贡献实时量化展示，增强成就感与持续参与动力。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203835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激励机制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2290763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通过积分、徽章等形式认可贡献行为，激发开发者长期活跃与深度投入。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866775" y="33099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1" name="Text 16"/>
          <p:cNvSpPr/>
          <p:nvPr/>
        </p:nvSpPr>
        <p:spPr>
          <a:xfrm>
            <a:off x="809625" y="37766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晋升闭环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09625" y="402907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建立清晰的升级路径，让用户从新手逐步成长为核心成员，形成正向成长循环。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833688" y="330993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4" name="Text 19"/>
          <p:cNvSpPr/>
          <p:nvPr/>
        </p:nvSpPr>
        <p:spPr>
          <a:xfrm>
            <a:off x="2776538" y="37766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维护者权益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2776538" y="402907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赋予高级成员技术决策权和资源优先权，强化责任与荣誉，保障社区可持续发展。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战略定位与市场洞察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6610350" y="13739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产品架构与技术优势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生态体系与资源联动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0350" y="20026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用户增长与参与路径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商业模式与商业赋能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6610350" y="26312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品牌传播与全球推广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3990975" y="325993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运营迭代与未来蓝图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3990975" y="3507581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易上手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推出‘10分钟快速上手’交互式引导系统，显著降低初始使用成本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3400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4775" y="1885950"/>
            <a:ext cx="1314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一键启动体验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6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在线Demo访问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763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无需本地配置，直接浏览器访问即可使用。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8763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实时运行FlagOS核心功能，快速验证效果。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009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三步部署模型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2098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简化跨芯片部署流程，仅需选择目标设备。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22098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自动完成环境适配与模型转换，提升效率。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3343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交互式教程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5433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分步引导用户编写代码，降低理解难度。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5433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每步自动验证输入并即时反馈执行结果。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676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新手快速上手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8768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十分钟内完成首次运行，适合零基础用户。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8768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界面友好提示清晰，减少学习挫败感。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10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即用型代码模板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2103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预置常见应用场景的可执行代码片段。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2103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支持一键复制到GitHub仓库，加速开发进程。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7343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智能错误辅助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5438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基于上下文感知技术识别操作异常。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75438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主动提供修复建议，显著降低调试门槛。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机会多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设立开源之夏、全球大赛等品牌活动，吸引学生与极客深度参与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品牌赛事驱动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举办FlagOS开放计算全球大赛，聚焦跨芯片优化挑战，吸引全球极客参与创新。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青年人才培育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28384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联合高校开展“开源之夏”项目，提供真实AI系统开发任务，助力学生技术成长。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实战工作坊赋能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在北上广深举办跨芯片开发workshop，由会员企业专家带队，提升开发者实战能力。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氛围活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建立微信社群、Slack国际频道、GitHub Discussions立体沟通网络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分层沟通体系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构建覆盖国内开发者、国际技术社区与开源协作平台的三层沟通网络，确保信息高效触达。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447800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微信社群运营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设立官方公众号与地区性微信群，定期推送技术干货、活动通知与案例分享，增强本地粘性。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447800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Slack国际联动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5193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开通多语言Slack频道，连接全球核心开发者，促进跨区域技术交流与协作创新。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447800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GitHub深度集成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通过Discussions实现问题讨论、提案征集与贡献引导，打通从反馈到代码提交的闭环路径。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商业模式与商业赋能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会员体系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设计四级会员体系（白金/黄金/白银/个人），明确各层级权益与价值回报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分层会员架构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设立白金、黄金、白银及个人四级会员，覆盖芯片厂商、软件企业、科研机构与开发者，实现生态角色精准匹配。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差异化权益设计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365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白金会员享标准制定权与优先适配支持，黄金获技术协同与品牌曝光，白银享基础服务包，个人可参与贡献与认证晋升。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价值回报闭环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159500" y="257651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通过治理参与、技术优先、商业联动与人才推荐机制，确保各级会员获得可衡量的生态影响力与业务增长回报。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38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398" r="4398" t="0" b="0"/>
          <a:stretch/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企业服务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提供企业定制服务包：芯片适配、联合研发、性能调优等高附加值解决方案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40195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9713" y="3295650"/>
            <a:ext cx="1076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技术服务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633788" y="16954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全栈适配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900613" y="146685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支持新硬件快速接入FlagOS生态，实现即插即用。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900613" y="171450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提供统一接口适配多种芯片平台，降低集成复杂度。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900613" y="196215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构建标准化驱动框架，提升系统兼容性与稳定性。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633788" y="24098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联合研发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4900613" y="2305050"/>
            <a:ext cx="30956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与企业共同开发定制化AI加速方案，满足特定需求。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900613" y="2552700"/>
            <a:ext cx="30956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共建技术实验室，推动前沿算法与硬件融合创新。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3633788" y="312420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900613" y="289560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开展AI算子级优化，显著提升计算效率。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900613" y="314325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实现框架深度集成，减少运行时开销。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4900613" y="3390900"/>
            <a:ext cx="3238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针对典型场景进行训推一体化调优，提高资源利用率。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3633788" y="38385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私有部署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4900613" y="373380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提供安全可控的本地化部署方案，保障数据隐私。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00613" y="398145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支持离线环境安装与运维，满足企业合规要求。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3633788" y="44291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技术支持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4900613" y="432435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配备专家团队提供全程技术指导与问题响应。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4900613" y="457200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建立长效服务机制，保障系统稳定高效运行。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3633788" y="50196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生态协同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4900613" y="4914900"/>
            <a:ext cx="3152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推动硬件厂商融入FlagOS生态系统，共享技术红利。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4900613" y="5162550"/>
            <a:ext cx="3152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打造开放合作平台，促进产业链上下游联动。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企业平台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打造企业服务平台：在线申请、进度跟踪、案例展示一体化流程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一键式申请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企业用户可通过平台在线提交合作需求，系统自动分发至对应技术团队，实现需求受理零延迟。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全流程追踪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提供可视化项目看板，实时更新芯片适配、模型迁移等服务进度，确保透明可控。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案例库联动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集成成功案例展示模块，支持按行业、芯片、模型筛选，增强企业决策信心与转化意愿。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24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3454" r="3454" t="0" b="0"/>
          <a:stretch/>
        </p:blipFill>
        <p:spPr>
          <a:xfrm>
            <a:off x="0" y="0"/>
            <a:ext cx="9144000" cy="5524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增值服务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探索基于模型仓库与评测工具的数据增值服务与认证经济模式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3905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98215" y="2786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80752" y="40147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芯片兼容报告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04502" y="4267200"/>
            <a:ext cx="21685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基于模型仓库的适配记录与性能数据，生成芯片兼容性报告。评估迁移成本，辅助企业高效选型决策。提升硬件适配效率与系统稳定性。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452390" y="3548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2034927" y="146685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评测即服务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558677" y="1719263"/>
            <a:ext cx="21685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开放FlagPerf多芯片评测平台API。支持自动化性能对比与稳定性测试。按需定制基准，实现灵活高效的评测服务。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3706564" y="2786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3289102" y="40147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认证体系建设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2812852" y="4267200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推出FlagOS认证工程师与产品认证。构建标准化能力认证体系。增强个人与厂商市场竞争力。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960739" y="3548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4543276" y="16764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生态数据洞察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067026" y="1928813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聚合社区贡献与使用行为数据。发布《AI跨芯片适配趋势年报》。形成行业权威参考与技术风向标。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214914" y="2786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5797451" y="40147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定制化基准支持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321201" y="4267200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支持用户定义评测场景与指标。提供可扩展的性能基准框架。满足不同应用场景的评估需求。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7469088" y="35480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7051625" y="16764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开放平台API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575375" y="1928813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通过API接入多芯片评测能力。降低评测门槛，提升集成效率。推动AI评测服务的标准化与普及化。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品牌传播与全球推广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品牌形象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塑造‘中立、开放、专业’的品牌形象，弱化单一企业色彩强化基金会公信力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中立治理架构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成立非盈利FlagOS基金会，由企业、开发者、高校三方共治，确保决策独立透明，杜绝单一厂商主导。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开源透明运作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核心章程、标准制定、投票记录全部公开于GitHub，构建可审计、可参与、可信任的社区治理机制。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去企业化品牌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弱化牵头单位标识，统一使用FlagOS品牌视觉体系，突出生态共建属性而非企业产品属性。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专业形象输出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2956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通过技术白皮书、标准文档、开发者大会等专业内容传递权威性，树立AI系统软件领域标杆形象。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战略定位与市场洞察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走向国际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制定双语内容策略，依托hreflang标签与国际化导航覆盖全球开发者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双语同步发布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官网与文档全面支持中英文版本，确保全球开发者无障碍获取核心技术信息。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hreflang精准适配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通过hreflang标签自动识别用户语言偏好，定向推送对应语言页面提升体验。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国际化导航设计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顶部语言切换入口+区域化内容路由，实现多语言站点无缝跳转与定位。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本地化社区联动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结合微信与Slack双平台运营，分别服务中文社群与国际开发者形成传播闭环。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行业标准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发布《AI芯片生态白皮书》与技术趋势报告，树立行业思想领导地位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2000250"/>
            <a:ext cx="8382000" cy="23717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2051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发布白皮书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3457575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联合智源研究院、华为、寒武纪等机构共同发布年度《AI芯片生态白皮书》，系统梳理当前AI芯片硬件碎片化现状，提出统一技术栈的演进路径。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0383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技术趋势预测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290763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每年推出中英双语《跨芯片AI技术趋势报告》，预测编译优化、算子复用与异构调度等关键技术方向，引导研发资源聚焦核心问题。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6186488" y="21431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全球平台分发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186488" y="2395538"/>
            <a:ext cx="23622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通过GitHub、LinkedIn、ResearchGate等国际平台进行全球分发，扩大研究成果的覆盖范围，提升技术影响力与社区参与度。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33099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提升权威影响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356235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持续输出高质量研究报告，增强FlagOS在学术界与产业界的权威性，推动其成为跨芯片AI生态的重要参考标准。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品牌声音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结合新闻动态、媒体曝光与社交分享，形成持续品牌声量积累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动态内容驱动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定期发布项目里程碑、技术突破与生态进展，通过官网新闻页和邮件订阅触达全球用户，保持品牌活跃度。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全媒体矩阵覆盖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联动国内外科技媒体、开发者社区及行业KOL，扩大主流曝光，提升在AI与开源领域的专业影响力。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社交裂变传播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鼓励开发者分享使用案例与贡献成果，集成社交分享组件，借助GitHub、Twitter、微信等平台实现自发传播。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运营迭代与未来蓝图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三阶演进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实施三阶段演进路线：基础建设→优化提升→功能扩展，保障可持续发展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基础建设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成立开源基金会，发布核心组件，完成首批芯片适配与会员招募，构建治理、技术与生态三大底座。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优化提升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完善工具链体验，强化社区运营，推动标准落地，提升网站性能与内容可及性，增强用户粘性。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功能扩展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拓展AI垂直服务，建设开发者认证体系，开放API平台，实现生态服务平台化与全球化覆盖。</a:t>
            </a:r>
            <a:endParaRPr 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精准服务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引入用户画像与智能推荐系统，实现个性化内容与服务精准触达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构建用户画像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基于访问行为、技术偏好与角色标签，动态生成开发者、企业、高校用户的多维画像。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智能内容推荐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根据用户画像推送适配的文档、模型资源与活动信息，提升信息获取效率与参与深度。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服务精准匹配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联动会员体系与社区行为，主动推荐贡献机会、认证路径与商业合作入口。</a:t>
            </a:r>
            <a:endParaRPr lang="en-US" sz="10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生态粘性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规划建设开发者论坛、人才认证体系与实训基地，深化生态粘性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2600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构建开发者论坛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1843088"/>
            <a:ext cx="155733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搭建技术交流平台，促进开发者互动与知识共享。增强社区凝聚力，推动技术创新与经验传播。为后续生态建设奠定基础。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建立认证体系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184308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推出FlagOS认证标准，确保技术能力可衡量。提升开发者专业认可度，强化职业竞争力。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设立实训基地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184308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联合高校建设实践平台，提供真实项目训练。强化动手能力，培养跨芯片AI开发技能。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1466850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打造培养生态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1843088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整合论坛、认证与实训资源。形成闭环人才培养体系。支持可持续发展与人才输出。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781050" y="3062288"/>
            <a:ext cx="3533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推动知识共享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81050" y="343852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鼓励技术文档开源与经验分享。降低学习门槛，加速能力成长。营造开放协作氛围。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733925" y="3062288"/>
            <a:ext cx="3533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输送产业人才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733925" y="343852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聚焦产业实际需求，定向培养高素质开发者。提升就业匹配度，助力AI技术落地应用。</a:t>
            </a:r>
            <a:endParaRPr lang="en-US" sz="10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105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884" r="7884" t="0" b="0"/>
          <a:stretch/>
        </p:blipFill>
        <p:spPr>
          <a:xfrm>
            <a:off x="0" y="0"/>
            <a:ext cx="9144000" cy="61055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技术底座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布局RESTful API与微服务架构，为生态服务平台化奠定技术底座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4486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4775" y="1885950"/>
            <a:ext cx="1314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FlagOS平台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6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API网关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76300" y="34575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统一入口，集中管理所有模型与服务的访问路径。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876300" y="43338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协议转换，将外部请求标准化为内部一致格式。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876300" y="5000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限流熔断，保障高并发下的系统稳定性与响应能力。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2009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模型适配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22098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接口封装，将不同AI模型抽象为统一调用接口。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2098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动态加载，支持多种模型热插拔与版本切换。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3343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性能评测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3543300" y="34575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指标监控，实时采集响应时间、吞吐量等关键数据。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3543300" y="43338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自动化测试，定期执行压测并生成性能评估报告。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4676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微服务架构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4876800" y="34575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模块解耦，各功能组件独立开发、部署与扩展。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4876800" y="43338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弹性伸缩，根据负载动态调整服务实例数量。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0102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生态集成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210300" y="34575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工具链接入，标准化集成第三方开发与训练工具。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210300" y="43338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数据流协同，实现跨系统数据高效流转与共享。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7343775" y="3128962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服务协同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7543800" y="34575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任务编排，协调多个微服务完成复杂业务流程。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7543800" y="41243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事件驱动，通过消息机制实现服务间异步通信。</a:t>
            </a:r>
            <a:endParaRPr lang="en-US" sz="10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4269581" y="3014663"/>
            <a:ext cx="604838" cy="114300"/>
          </a:xfrm>
          <a:prstGeom prst="rect">
            <a:avLst/>
          </a:prstGeom>
          <a:solidFill>
            <a:srgbClr val="AE9CE2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PPT内容基于千问AI生成修改而成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目标定位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锚定AI算力碎片化痛点，确立‘AI时代的Linux基金会’级生态定位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31051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305752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AI生态构建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581275" y="15525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算力碎片化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19240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芯片架构多元，导致开发者适配成本高。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1717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硬件割裂严重，影响应用跨平台部署。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581275" y="259080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29622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制定通用接口，打破不同芯片间的壁垒。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32099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推动协议兼容，实现多厂商协同开发。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581275" y="36290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开源生态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19100" y="40005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开放核心代码，降低技术使用门槛。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9100" y="42481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社区共建共享，加速技术创新迭代。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076950" y="15525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一次开发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29338" y="19240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编写一次模型，支持多种芯片运行。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29338" y="21717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减少重复工作，提升开发整体效率。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76950" y="259080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多芯部署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129338" y="29622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应用灵活迁移，适配不同硬件环境。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129338" y="32099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提升资源利用率，增强系统可扩展性。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076950" y="36290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中立治理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129338" y="40005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借鉴Linux模式，确保生态公平透明。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129338" y="42481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建立基金会机制，促进产业广泛参与。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生态剖析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剖析全球AI芯片生态格局：从封闭垄断到开放协同的历史性转折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封闭生态困局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当前AI芯片生态割裂，厂商各自为营，开发者需重复适配不同架构，推高开发成本与技术壁垒。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开放协同趋势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57651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类比Linux打破硬件垄断，FlagOS以中立开源模式推动AI底层标准统一，实现跨芯片协同。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行业范式转移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57651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从单一厂商主导转向社区共建，生态价值由闭环控制转向开放赋能，驱动AI技术普惠化。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AE9CE2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FlagOS历史机遇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把握开放化转折点，构建AI领域“操作系统级”枢纽，连接芯片、框架与应用全链路。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需求识别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识别核心目标客群：芯片厂商、大模型企业、科研机构与开发者社区的差异化需求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芯片厂商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需降低适配成本、提升生态兼容性，通过统一接口标准快速接入主流框架与模型，扩大市场覆盖。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大模型企业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追求跨芯片高效部署与推理优化，依赖自动化迁移工具和性能保障体系以加速产品落地。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开发者社区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关注开发效率与技术自由度，需要低门槛工具链、清晰文档及可参与的开源贡献路径。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平台价值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对标CUDA、PyTorch等主流生态，提炼flagOS不可替代的跨平台整合价值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打破生态割裂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CUDA封闭垄断，PyTorch跨框架但难跨芯，flagOS统一多芯片算子接口，实现真正开放协同。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一次开发多芯部署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基于FlagTree编译器与FlagGEMs算子库，开发者无需重复适配，显著降低迁移成本。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性能实测领先优势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Qwen2.5-7B推理提速40%，浪潮超节点适配效率达99.8%，数据验证跨芯高效性。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生态连接器角色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联动Hugging Face、ModelScope等平台，打通模型—芯片—应用全链路资源流转。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产品架构与技术优势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BFAFE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62" b="1616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协同机制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全景展示flagOS七大核心组件及其在AI全栈中的协同作用机制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全栈统一架构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构建从硬件到应用的AI跨芯片统一栈，实现算子、编译、训练、推理全链路协同。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核心组件联动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FlagGEMs、FlagTree等七大组件深度集成，支撑AI开发全流程高效运转。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一次开发多芯部署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通过标准化接口与统一编译，确保模型与算子无缝迁移至不同AI芯片。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生态赋能闭环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从底层算子库到上层工具链，形成自我增强的技术创新与贡献循环。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2025-12-08T20:39:00Z</dcterms:created>
  <dcterms:modified xsi:type="dcterms:W3CDTF">2025-12-08T20:39:00Z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"dee70c489ef3c891c39b7eab72d5258e", "ReservedCode1": "2ab788bd7f06f93ed9207a011c6b2eaa2863f43c7b760fa750488b2bf749b76b", "ContentPropagator": "001191330110MADHPQQY7L10000", "PropagateID": "dee70c489ef3c891c39b7eab72d5258e", "ReservedCode2": ""}</ns1:lpwstr>
  </ns0:property>
</ns0:Properties>
</file>